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hWUfzzArASsi0obT85sRuGVwrfe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5183188" y="987425"/>
            <a:ext cx="6172200" cy="4873625"/>
          </a:xfrm>
          <a:prstGeom prst="rect">
            <a:avLst/>
          </a:prstGeom>
          <a:noFill/>
          <a:ln>
            <a:noFill/>
          </a:ln>
        </p:spPr>
      </p:sp>
      <p:sp>
        <p:nvSpPr>
          <p:cNvPr id="64" name="Google Shape;64;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lang="en-GB" sz="4800">
                <a:latin typeface="Calibri"/>
                <a:ea typeface="Calibri"/>
                <a:cs typeface="Calibri"/>
                <a:sym typeface="Calibri"/>
              </a:rPr>
              <a:t>Shift of centre of gravity of the evangelical church from West to the Majority world</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571500" lvl="0" marL="571500" rtl="0" algn="ctr">
              <a:lnSpc>
                <a:spcPct val="90000"/>
              </a:lnSpc>
              <a:spcBef>
                <a:spcPts val="0"/>
              </a:spcBef>
              <a:spcAft>
                <a:spcPts val="0"/>
              </a:spcAft>
              <a:buClr>
                <a:schemeClr val="dk1"/>
              </a:buClr>
              <a:buSzPts val="4000"/>
              <a:buFont typeface="Calibri"/>
              <a:buChar char="-"/>
            </a:pPr>
            <a:r>
              <a:rPr lang="en-GB" sz="4000"/>
              <a:t>A European response-Lessons from church history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1.The Early Church-AD 30-330</a:t>
            </a: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GB"/>
              <a:t>How did the early church grow from a despised minority into a significant and influential body?</a:t>
            </a:r>
            <a:endParaRPr/>
          </a:p>
          <a:p>
            <a:pPr indent="0" lvl="0" marL="0" rtl="0" algn="l">
              <a:lnSpc>
                <a:spcPct val="90000"/>
              </a:lnSpc>
              <a:spcBef>
                <a:spcPts val="1000"/>
              </a:spcBef>
              <a:spcAft>
                <a:spcPts val="0"/>
              </a:spcAft>
              <a:buClr>
                <a:schemeClr val="dk1"/>
              </a:buClr>
              <a:buSzPct val="100000"/>
              <a:buNone/>
            </a:pPr>
            <a:r>
              <a:rPr lang="en-GB"/>
              <a:t>*PROCLAMATION and DEMONSTRATION</a:t>
            </a:r>
            <a:endParaRPr/>
          </a:p>
          <a:p>
            <a:pPr indent="0" lvl="0" marL="0" rtl="0" algn="l">
              <a:lnSpc>
                <a:spcPct val="90000"/>
              </a:lnSpc>
              <a:spcBef>
                <a:spcPts val="1000"/>
              </a:spcBef>
              <a:spcAft>
                <a:spcPts val="0"/>
              </a:spcAft>
              <a:buClr>
                <a:schemeClr val="dk1"/>
              </a:buClr>
              <a:buSzPct val="100000"/>
              <a:buNone/>
            </a:pPr>
            <a:r>
              <a:rPr lang="en-GB"/>
              <a:t>‘They out-lived and out argued the pagans’. Adolf  Harnack</a:t>
            </a:r>
            <a:endParaRPr/>
          </a:p>
          <a:p>
            <a:pPr indent="0" lvl="0" marL="0" rtl="0" algn="l">
              <a:lnSpc>
                <a:spcPct val="90000"/>
              </a:lnSpc>
              <a:spcBef>
                <a:spcPts val="1000"/>
              </a:spcBef>
              <a:spcAft>
                <a:spcPts val="0"/>
              </a:spcAft>
              <a:buClr>
                <a:schemeClr val="dk1"/>
              </a:buClr>
              <a:buSzPct val="100000"/>
              <a:buNone/>
            </a:pPr>
            <a:r>
              <a:rPr lang="en-GB"/>
              <a:t>They embraced and propagated the Gospel of Jesus Christ…and</a:t>
            </a:r>
            <a:endParaRPr/>
          </a:p>
          <a:p>
            <a:pPr indent="0" lvl="0" marL="0" rtl="0" algn="l">
              <a:lnSpc>
                <a:spcPct val="90000"/>
              </a:lnSpc>
              <a:spcBef>
                <a:spcPts val="1000"/>
              </a:spcBef>
              <a:spcAft>
                <a:spcPts val="0"/>
              </a:spcAft>
              <a:buClr>
                <a:schemeClr val="dk1"/>
              </a:buClr>
              <a:buSzPct val="100000"/>
              <a:buNone/>
            </a:pPr>
            <a:r>
              <a:rPr lang="en-GB"/>
              <a:t>They created attractive communities which engaged with the needs of the surrounding cultures eg.love in times of pandemic</a:t>
            </a:r>
            <a:endParaRPr/>
          </a:p>
          <a:p>
            <a:pPr indent="0" lvl="0" marL="0" rtl="0" algn="l">
              <a:lnSpc>
                <a:spcPct val="90000"/>
              </a:lnSpc>
              <a:spcBef>
                <a:spcPts val="1000"/>
              </a:spcBef>
              <a:spcAft>
                <a:spcPts val="0"/>
              </a:spcAft>
              <a:buClr>
                <a:schemeClr val="dk1"/>
              </a:buClr>
              <a:buSzPct val="100000"/>
              <a:buNone/>
            </a:pPr>
            <a:r>
              <a:rPr lang="en-GB"/>
              <a:t>(150 AD and 250-265 AD), </a:t>
            </a:r>
            <a:endParaRPr/>
          </a:p>
          <a:p>
            <a:pPr indent="0" lvl="0" marL="0" rtl="0" algn="l">
              <a:lnSpc>
                <a:spcPct val="90000"/>
              </a:lnSpc>
              <a:spcBef>
                <a:spcPts val="1000"/>
              </a:spcBef>
              <a:spcAft>
                <a:spcPts val="0"/>
              </a:spcAft>
              <a:buClr>
                <a:schemeClr val="dk1"/>
              </a:buClr>
              <a:buSzPct val="100000"/>
              <a:buNone/>
            </a:pPr>
            <a:r>
              <a:rPr lang="en-GB"/>
              <a:t>and the treatment of women- </a:t>
            </a:r>
            <a:endParaRPr/>
          </a:p>
          <a:p>
            <a:pPr indent="0" lvl="0" marL="0" rtl="0" algn="l">
              <a:lnSpc>
                <a:spcPct val="90000"/>
              </a:lnSpc>
              <a:spcBef>
                <a:spcPts val="1000"/>
              </a:spcBef>
              <a:spcAft>
                <a:spcPts val="0"/>
              </a:spcAft>
              <a:buClr>
                <a:schemeClr val="dk1"/>
              </a:buClr>
              <a:buSzPct val="100000"/>
              <a:buNone/>
            </a:pPr>
            <a:r>
              <a:rPr lang="en-GB"/>
              <a:t>See… ‘the rise of Christianity.’Rodney Stark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3"/>
          <p:cNvPicPr preferRelativeResize="0"/>
          <p:nvPr/>
        </p:nvPicPr>
        <p:blipFill rotWithShape="1">
          <a:blip r:embed="rId3">
            <a:alphaModFix/>
          </a:blip>
          <a:srcRect b="0" l="0" r="0" t="0"/>
          <a:stretch/>
        </p:blipFill>
        <p:spPr>
          <a:xfrm>
            <a:off x="3907472" y="97472"/>
            <a:ext cx="4377055" cy="666305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2.The Reformation.1517-1700</a:t>
            </a:r>
            <a:endParaRPr/>
          </a:p>
        </p:txBody>
      </p:sp>
      <p:sp>
        <p:nvSpPr>
          <p:cNvPr id="102" name="Google Shape;102;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GB"/>
              <a:t>The Reformers(especially Luther and Calvin)</a:t>
            </a:r>
            <a:endParaRPr/>
          </a:p>
          <a:p>
            <a:pPr indent="0" lvl="0" marL="0" rtl="0" algn="l">
              <a:lnSpc>
                <a:spcPct val="90000"/>
              </a:lnSpc>
              <a:spcBef>
                <a:spcPts val="1000"/>
              </a:spcBef>
              <a:spcAft>
                <a:spcPts val="0"/>
              </a:spcAft>
              <a:buClr>
                <a:schemeClr val="dk1"/>
              </a:buClr>
              <a:buSzPct val="100000"/>
              <a:buNone/>
            </a:pPr>
            <a:r>
              <a:rPr lang="en-GB"/>
              <a:t>*REDISCOVERED THE ESSENCE OF THE GOSPEL.(especially justification by grace, the priesthood of all believers, and the centrality and authority of the Scriptures)</a:t>
            </a:r>
            <a:endParaRPr/>
          </a:p>
          <a:p>
            <a:pPr indent="0" lvl="0" marL="0" rtl="0" algn="l">
              <a:lnSpc>
                <a:spcPct val="90000"/>
              </a:lnSpc>
              <a:spcBef>
                <a:spcPts val="1000"/>
              </a:spcBef>
              <a:spcAft>
                <a:spcPts val="0"/>
              </a:spcAft>
              <a:buClr>
                <a:schemeClr val="dk1"/>
              </a:buClr>
              <a:buSzPct val="100000"/>
              <a:buNone/>
            </a:pPr>
            <a:r>
              <a:rPr lang="en-GB"/>
              <a:t>*REFORMED THE CULTURE- music, vocation, education, modern science, the visual arts, the birth of liberal democracy and much more.</a:t>
            </a:r>
            <a:endParaRPr/>
          </a:p>
          <a:p>
            <a:pPr indent="0" lvl="0" marL="0" rtl="0" algn="l">
              <a:lnSpc>
                <a:spcPct val="90000"/>
              </a:lnSpc>
              <a:spcBef>
                <a:spcPts val="1000"/>
              </a:spcBef>
              <a:spcAft>
                <a:spcPts val="0"/>
              </a:spcAft>
              <a:buClr>
                <a:schemeClr val="dk1"/>
              </a:buClr>
              <a:buSzPct val="100000"/>
              <a:buNone/>
            </a:pPr>
            <a:r>
              <a:rPr lang="en-GB"/>
              <a:t>See </a:t>
            </a:r>
            <a:r>
              <a:rPr i="1" lang="en-GB"/>
              <a:t>Into all the World ; the missionary vision of Luther and Calvin,</a:t>
            </a:r>
            <a:r>
              <a:rPr lang="en-GB"/>
              <a:t>Lindsay Brown.</a:t>
            </a:r>
            <a:endParaRPr/>
          </a:p>
          <a:p>
            <a:pPr indent="0" lvl="0" marL="0" rtl="0" algn="l">
              <a:lnSpc>
                <a:spcPct val="90000"/>
              </a:lnSpc>
              <a:spcBef>
                <a:spcPts val="1000"/>
              </a:spcBef>
              <a:spcAft>
                <a:spcPts val="0"/>
              </a:spcAft>
              <a:buClr>
                <a:schemeClr val="dk1"/>
              </a:buClr>
              <a:buSzPct val="100000"/>
              <a:buNone/>
            </a:pPr>
            <a:r>
              <a:rPr lang="en-GB"/>
              <a:t>*RECOVERED THE MISSIONARY VISION-missionaries sent all over Europe… Impact of the Diaspora</a:t>
            </a:r>
            <a:endParaRPr/>
          </a:p>
          <a:p>
            <a:pPr indent="0" lvl="0" marL="0" rtl="0" algn="l">
              <a:lnSpc>
                <a:spcPct val="90000"/>
              </a:lnSpc>
              <a:spcBef>
                <a:spcPts val="1000"/>
              </a:spcBef>
              <a:spcAft>
                <a:spcPts val="0"/>
              </a:spcAft>
              <a:buClr>
                <a:schemeClr val="dk1"/>
              </a:buClr>
              <a:buSzPct val="100000"/>
              <a:buNone/>
            </a:pPr>
            <a:r>
              <a:rPr lang="en-GB"/>
              <a:t>A Reformed and Revived Church needs to do all 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3.The Modern Era. 1750-2020</a:t>
            </a:r>
            <a:endParaRPr/>
          </a:p>
        </p:txBody>
      </p:sp>
      <p:sp>
        <p:nvSpPr>
          <p:cNvPr id="108" name="Google Shape;108;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a:bodyPr>
          <a:lstStyle/>
          <a:p>
            <a:pPr indent="0" lvl="0" marL="0" rtl="0" algn="l">
              <a:lnSpc>
                <a:spcPct val="90000"/>
              </a:lnSpc>
              <a:spcBef>
                <a:spcPts val="0"/>
              </a:spcBef>
              <a:spcAft>
                <a:spcPts val="0"/>
              </a:spcAft>
              <a:buClr>
                <a:schemeClr val="dk1"/>
              </a:buClr>
              <a:buSzPct val="100000"/>
              <a:buNone/>
            </a:pPr>
            <a:r>
              <a:rPr lang="en-GB"/>
              <a:t>*Continued growth.1750- 1950 the MODERN MISSION ERA.</a:t>
            </a:r>
            <a:endParaRPr/>
          </a:p>
          <a:p>
            <a:pPr indent="0" lvl="0" marL="0" rtl="0" algn="l">
              <a:lnSpc>
                <a:spcPct val="90000"/>
              </a:lnSpc>
              <a:spcBef>
                <a:spcPts val="1000"/>
              </a:spcBef>
              <a:spcAft>
                <a:spcPts val="0"/>
              </a:spcAft>
              <a:buClr>
                <a:schemeClr val="dk1"/>
              </a:buClr>
              <a:buSzPct val="100000"/>
              <a:buNone/>
            </a:pPr>
            <a:r>
              <a:rPr lang="en-GB"/>
              <a:t>*AT THE SAME TIME!!- especially since 1850 we retreated from the growing intellectual challenges posed by the ENLIGHTENMENT and GROWING SECULARISM and retreated from engagement in the realm of ideas. We were perhaps  overconfident, and failed to challenge the new liberalism head-on.. We failed to learn the lessons of The Early Church and The Reformation.</a:t>
            </a:r>
            <a:endParaRPr/>
          </a:p>
          <a:p>
            <a:pPr indent="0" lvl="0" marL="0" rtl="0" algn="l">
              <a:lnSpc>
                <a:spcPct val="90000"/>
              </a:lnSpc>
              <a:spcBef>
                <a:spcPts val="1000"/>
              </a:spcBef>
              <a:spcAft>
                <a:spcPts val="0"/>
              </a:spcAft>
              <a:buClr>
                <a:schemeClr val="dk1"/>
              </a:buClr>
              <a:buSzPct val="100000"/>
              <a:buNone/>
            </a:pPr>
            <a:r>
              <a:rPr lang="en-GB"/>
              <a:t>A failure to balance a desire to advance the Gospel in other countries with attempts to address challenges in our own culture. We must do both!</a:t>
            </a:r>
            <a:endParaRPr/>
          </a:p>
          <a:p>
            <a:pPr indent="-228600" lvl="0" marL="228600" rtl="0" algn="l">
              <a:lnSpc>
                <a:spcPct val="90000"/>
              </a:lnSpc>
              <a:spcBef>
                <a:spcPts val="1000"/>
              </a:spcBef>
              <a:spcAft>
                <a:spcPts val="0"/>
              </a:spcAft>
              <a:buClr>
                <a:schemeClr val="dk1"/>
              </a:buClr>
              <a:buSzPct val="100000"/>
              <a:buChar char="•"/>
            </a:pPr>
            <a:r>
              <a:rPr lang="en-GB"/>
              <a:t>So..take heed lest you fall. Please learn from our strengths and our weaknesses.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2021-10-09T14:16:59Z</dcterms:created>
  <dc:creator>User</dc:creator>
</cp:coreProperties>
</file>